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1" r:id="rId3"/>
    <p:sldId id="262" r:id="rId4"/>
    <p:sldId id="264" r:id="rId5"/>
    <p:sldId id="263" r:id="rId6"/>
    <p:sldId id="265" r:id="rId7"/>
    <p:sldId id="274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83" r:id="rId21"/>
    <p:sldId id="280" r:id="rId22"/>
    <p:sldId id="281" r:id="rId23"/>
    <p:sldId id="282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C756-9B69-4B45-8673-A1FA62D1087E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284A3-CDFF-454B-89A4-51BC6F2FA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5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284A3-CDFF-454B-89A4-51BC6F2FA9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7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1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8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4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9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0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7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2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65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86CE-5A17-4BD1-9232-518B6DD3EF65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0D412-74C9-4C64-A116-EBB58ED1F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5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lee21/git-presentation.git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형상관리 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5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GIT </a:t>
            </a:r>
            <a:r>
              <a:rPr lang="ko-KR" altLang="en-US" sz="3600" dirty="0"/>
              <a:t>사용하기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형상관리 툴을 사용하기 위해서는 클라이언트 툴과 서버 툴이 필요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클라이언트 측 툴인 </a:t>
            </a:r>
            <a:r>
              <a:rPr lang="en-US" altLang="ko-KR" sz="2800" dirty="0" err="1" smtClean="0"/>
              <a:t>EGit</a:t>
            </a:r>
            <a:r>
              <a:rPr lang="ko-KR" altLang="en-US" sz="2800" dirty="0" smtClean="0"/>
              <a:t>을 사용하면</a:t>
            </a:r>
            <a:r>
              <a:rPr lang="en-US" altLang="ko-KR" sz="2800" dirty="0"/>
              <a:t>, </a:t>
            </a:r>
            <a:r>
              <a:rPr lang="en-US" altLang="ko-KR" sz="2800" dirty="0" smtClean="0"/>
              <a:t>eclipse</a:t>
            </a:r>
            <a:r>
              <a:rPr lang="ko-KR" altLang="en-US" sz="2800" dirty="0" smtClean="0"/>
              <a:t>에서 작성한 </a:t>
            </a:r>
            <a:r>
              <a:rPr lang="ko-KR" altLang="en-US" sz="2800" dirty="0" err="1" smtClean="0"/>
              <a:t>프로잭트를</a:t>
            </a:r>
            <a:r>
              <a:rPr lang="ko-KR" altLang="en-US" sz="2800" dirty="0" smtClean="0"/>
              <a:t> 서버 측 툴인 </a:t>
            </a:r>
            <a:r>
              <a:rPr lang="en-US" altLang="ko-KR" sz="2800" dirty="0" smtClean="0"/>
              <a:t>GITHUB</a:t>
            </a:r>
            <a:r>
              <a:rPr lang="ko-KR" altLang="en-US" sz="2800" dirty="0" smtClean="0"/>
              <a:t>에 쉽게 </a:t>
            </a:r>
            <a:r>
              <a:rPr lang="ko-KR" altLang="en-US" sz="2800" dirty="0" err="1" smtClean="0"/>
              <a:t>커밋</a:t>
            </a:r>
            <a:r>
              <a:rPr lang="ko-KR" altLang="en-US" sz="2800" dirty="0" smtClean="0"/>
              <a:t> 가능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26"/>
          <a:stretch/>
        </p:blipFill>
        <p:spPr>
          <a:xfrm>
            <a:off x="899592" y="4955871"/>
            <a:ext cx="2376264" cy="9856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97152"/>
            <a:ext cx="3521968" cy="130312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19872" y="5196688"/>
            <a:ext cx="1224136" cy="504056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7480" y="2791469"/>
            <a:ext cx="5987008" cy="1933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커밋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Commit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 latinLnBrk="0">
              <a:buNone/>
            </a:pPr>
            <a:r>
              <a:rPr lang="ko-KR" altLang="en-US" sz="2000" dirty="0" smtClean="0"/>
              <a:t>로</a:t>
            </a:r>
            <a:r>
              <a:rPr lang="ko-KR" altLang="en-US" sz="2000" dirty="0"/>
              <a:t>컬</a:t>
            </a:r>
            <a:r>
              <a:rPr lang="ko-KR" altLang="en-US" sz="2000" dirty="0" smtClean="0"/>
              <a:t>저장소에 </a:t>
            </a:r>
            <a:r>
              <a:rPr lang="ko-KR" altLang="en-US" sz="2000" dirty="0"/>
              <a:t>변경사항을 적용하기 위해 </a:t>
            </a:r>
            <a:r>
              <a:rPr lang="ko-KR" altLang="en-US" sz="2000" dirty="0" smtClean="0"/>
              <a:t>새로운 </a:t>
            </a:r>
            <a:r>
              <a:rPr lang="ko-KR" altLang="en-US" sz="2000" dirty="0" err="1" smtClean="0"/>
              <a:t>리비전을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추가하고 무엇을 변경했는지 </a:t>
            </a:r>
            <a:r>
              <a:rPr lang="ko-KR" altLang="en-US" sz="2000" dirty="0" smtClean="0"/>
              <a:t>설명하는 로그메시지 </a:t>
            </a:r>
            <a:r>
              <a:rPr lang="ko-KR" altLang="en-US" sz="2000" dirty="0"/>
              <a:t>까지 저장하는 기능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1187624" y="1412776"/>
            <a:ext cx="2088232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7480" y="2791469"/>
            <a:ext cx="5987008" cy="1933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푸쉬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Push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/>
              <a:t>상위저장소</a:t>
            </a:r>
            <a:r>
              <a:rPr lang="en-US" altLang="ko-KR" sz="2000" dirty="0"/>
              <a:t>(upstream repository)</a:t>
            </a:r>
            <a:r>
              <a:rPr lang="ko-KR" altLang="en-US" sz="2000" dirty="0" smtClean="0"/>
              <a:t>에 변경사항을 적용하는 기능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상위저장소 </a:t>
            </a:r>
            <a:r>
              <a:rPr lang="en-US" altLang="ko-KR" sz="2000" dirty="0" smtClean="0"/>
              <a:t>= GITHUB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1547664" y="1844824"/>
            <a:ext cx="1728192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1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7480" y="2276872"/>
            <a:ext cx="5987008" cy="1933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풀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Pull)</a:t>
            </a:r>
          </a:p>
          <a:p>
            <a:pPr marL="0" indent="0">
              <a:buNone/>
            </a:pPr>
            <a:r>
              <a:rPr lang="ko-KR" altLang="en-US" sz="2000" dirty="0" smtClean="0"/>
              <a:t>풀은 </a:t>
            </a:r>
            <a:r>
              <a:rPr lang="ko-KR" altLang="en-US" sz="2000" dirty="0"/>
              <a:t>두 단계를 거친다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상위저장소의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변경사항을 </a:t>
            </a:r>
            <a:r>
              <a:rPr lang="ko-KR" altLang="en-US" sz="2000" dirty="0"/>
              <a:t>복사하고</a:t>
            </a:r>
            <a:r>
              <a:rPr lang="en-US" altLang="ko-KR" sz="2000" dirty="0"/>
              <a:t>, </a:t>
            </a:r>
            <a:r>
              <a:rPr lang="ko-KR" altLang="en-US" sz="2000" dirty="0"/>
              <a:t>변경이력을 </a:t>
            </a:r>
            <a:r>
              <a:rPr lang="ko-KR" altLang="en-US" sz="2000" dirty="0" smtClean="0"/>
              <a:t>지역저장소와 병합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패치</a:t>
            </a:r>
            <a:r>
              <a:rPr lang="en-US" altLang="ko-KR" sz="2000" dirty="0" smtClean="0"/>
              <a:t>(Fetch)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fetch</a:t>
            </a:r>
            <a:r>
              <a:rPr lang="ko-KR" altLang="en-US" sz="2000" dirty="0"/>
              <a:t>는 </a:t>
            </a:r>
            <a:r>
              <a:rPr lang="en-US" altLang="ko-KR" sz="2000" dirty="0"/>
              <a:t>pull</a:t>
            </a:r>
            <a:r>
              <a:rPr lang="ko-KR" altLang="en-US" sz="2000" dirty="0"/>
              <a:t>과는 다르다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원격저장소의 변경사항과 </a:t>
            </a:r>
            <a:r>
              <a:rPr lang="ko-KR" altLang="en-US" sz="2000" dirty="0" smtClean="0"/>
              <a:t>지역 저장소의 </a:t>
            </a:r>
            <a:r>
              <a:rPr lang="ko-KR" altLang="en-US" sz="2000" dirty="0"/>
              <a:t>이력과 병합하기 </a:t>
            </a:r>
            <a:r>
              <a:rPr lang="ko-KR" altLang="en-US" sz="2000" dirty="0" smtClean="0"/>
              <a:t>전 까지만 </a:t>
            </a:r>
            <a:r>
              <a:rPr lang="ko-KR" altLang="en-US" sz="2000" dirty="0"/>
              <a:t>하는 </a:t>
            </a:r>
            <a:r>
              <a:rPr lang="ko-KR" altLang="en-US" sz="2000" dirty="0" smtClean="0"/>
              <a:t>단계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827584" y="2492896"/>
            <a:ext cx="21602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3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7480" y="2276872"/>
            <a:ext cx="5987008" cy="1933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병합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Merge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r>
              <a:rPr lang="ko-KR" altLang="en-US" sz="2000" dirty="0" err="1" smtClean="0"/>
              <a:t>브랜치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이력을 하나로 </a:t>
            </a:r>
            <a:r>
              <a:rPr lang="ko-KR" altLang="en-US" sz="2000" dirty="0" smtClean="0"/>
              <a:t>합친다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971600" y="2492896"/>
            <a:ext cx="2016224" cy="15841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49289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GIT</a:t>
            </a:r>
            <a:r>
              <a:rPr lang="en-US" altLang="ko-KR" dirty="0" smtClean="0"/>
              <a:t>HUB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9294"/>
            <a:ext cx="7848872" cy="807418"/>
          </a:xfrm>
        </p:spPr>
        <p:txBody>
          <a:bodyPr/>
          <a:lstStyle/>
          <a:p>
            <a:r>
              <a:rPr lang="en-US" altLang="ko-KR" dirty="0" smtClean="0"/>
              <a:t>collaborators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8229600" cy="2918065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22123" r="19259" b="38148"/>
          <a:stretch/>
        </p:blipFill>
        <p:spPr bwMode="auto">
          <a:xfrm>
            <a:off x="338666" y="3501008"/>
            <a:ext cx="8258585" cy="294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1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" y="1268760"/>
            <a:ext cx="8497900" cy="2592288"/>
          </a:xfrm>
        </p:spPr>
      </p:pic>
      <p:sp>
        <p:nvSpPr>
          <p:cNvPr id="7" name="TextBox 6"/>
          <p:cNvSpPr txBox="1"/>
          <p:nvPr/>
        </p:nvSpPr>
        <p:spPr>
          <a:xfrm>
            <a:off x="611560" y="4149080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dirty="0" err="1" smtClean="0"/>
              <a:t>GitHub</a:t>
            </a:r>
            <a:r>
              <a:rPr lang="ko-KR" altLang="en-US" dirty="0" smtClean="0"/>
              <a:t>는 기능에 대해 </a:t>
            </a:r>
            <a:r>
              <a:rPr lang="ko-KR" altLang="en-US" dirty="0" smtClean="0">
                <a:solidFill>
                  <a:srgbClr val="FF0000"/>
                </a:solidFill>
              </a:rPr>
              <a:t>논의</a:t>
            </a:r>
            <a:r>
              <a:rPr lang="ko-KR" altLang="en-US" dirty="0" smtClean="0"/>
              <a:t>하거나 버그를 </a:t>
            </a:r>
            <a:r>
              <a:rPr lang="ko-KR" altLang="en-US" dirty="0" smtClean="0">
                <a:solidFill>
                  <a:srgbClr val="FF0000"/>
                </a:solidFill>
              </a:rPr>
              <a:t>추적</a:t>
            </a:r>
            <a:r>
              <a:rPr lang="ko-KR" altLang="en-US" dirty="0" smtClean="0"/>
              <a:t>하거나 혹은 두 가지 경우 모두 사용될 수 있는 </a:t>
            </a:r>
            <a:r>
              <a:rPr lang="en-US" altLang="ko-KR" dirty="0" smtClean="0"/>
              <a:t>Issue</a:t>
            </a:r>
            <a:r>
              <a:rPr lang="ko-KR" altLang="en-US" dirty="0" smtClean="0"/>
              <a:t>라는 기능을 갖고 있다</a:t>
            </a:r>
            <a:endParaRPr lang="en-US" altLang="ko-KR" dirty="0" smtClean="0"/>
          </a:p>
          <a:p>
            <a:pPr fontAlgn="t"/>
            <a:endParaRPr lang="en-US" altLang="ko-KR" dirty="0" smtClean="0">
              <a:solidFill>
                <a:srgbClr val="C00000"/>
              </a:solidFill>
            </a:endParaRPr>
          </a:p>
          <a:p>
            <a:pPr fontAlgn="t"/>
            <a:r>
              <a:rPr lang="ko-KR" altLang="en-US" dirty="0" smtClean="0">
                <a:solidFill>
                  <a:srgbClr val="C00000"/>
                </a:solidFill>
              </a:rPr>
              <a:t>기록요구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Issue(</a:t>
            </a:r>
            <a:r>
              <a:rPr lang="ko-KR" altLang="en-US" dirty="0" smtClean="0"/>
              <a:t>이슈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 버그를 </a:t>
            </a:r>
            <a:r>
              <a:rPr lang="ko-KR" altLang="en-US" dirty="0"/>
              <a:t>기록하거나 개발하고 싶은 새로운 </a:t>
            </a:r>
            <a:r>
              <a:rPr lang="ko-KR" altLang="en-US" dirty="0" smtClean="0"/>
              <a:t>기능 구체화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ex) 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당신이 옳아요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아이폰에서는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로그인이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 되지 않네요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버그를 검증하기 위한 단계를 기록하면서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GitHub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에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issue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를 생성해 주시겠습니까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2917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395126" cy="4525963"/>
          </a:xfr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6459622"/>
            <a:ext cx="3312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github.com/hailee21/git-presentation.git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Issue</a:t>
            </a:r>
            <a:r>
              <a:rPr lang="ko-KR" altLang="en-US" dirty="0"/>
              <a:t> </a:t>
            </a:r>
            <a:r>
              <a:rPr lang="ko-KR" altLang="en-US" dirty="0" smtClean="0"/>
              <a:t>다양하게 적용하기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10168" r="-1" b="31247"/>
          <a:stretch/>
        </p:blipFill>
        <p:spPr>
          <a:xfrm>
            <a:off x="827584" y="1412776"/>
            <a:ext cx="7461786" cy="4176464"/>
          </a:xfrm>
        </p:spPr>
      </p:pic>
      <p:sp>
        <p:nvSpPr>
          <p:cNvPr id="8" name="TextBox 7"/>
          <p:cNvSpPr txBox="1"/>
          <p:nvPr/>
        </p:nvSpPr>
        <p:spPr>
          <a:xfrm>
            <a:off x="611560" y="58772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진행 시 나오는 모든 이슈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미팅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시 필요한 준비사항 등 </a:t>
            </a:r>
            <a:endParaRPr lang="en-US" altLang="ko-KR" dirty="0" smtClean="0"/>
          </a:p>
          <a:p>
            <a:r>
              <a:rPr lang="ko-KR" altLang="en-US" dirty="0" smtClean="0"/>
              <a:t>프로젝트에서 필요한 모든 내용들 관리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2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공동 작업에 의한 형상 관리 툴의 필요성</a:t>
            </a:r>
            <a:endParaRPr lang="en-US" altLang="ko-KR" dirty="0" smtClean="0"/>
          </a:p>
          <a:p>
            <a:r>
              <a:rPr lang="en-US" altLang="ko-KR" dirty="0" smtClean="0"/>
              <a:t>GIT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r>
              <a:rPr lang="en-US" altLang="ko-KR" dirty="0" smtClean="0"/>
              <a:t>GIT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r>
              <a:rPr lang="en-US" altLang="ko-KR" dirty="0" smtClean="0"/>
              <a:t>GITHUB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r>
              <a:rPr lang="en-US" altLang="ko-KR" dirty="0" smtClean="0"/>
              <a:t>GITHUB</a:t>
            </a:r>
            <a:r>
              <a:rPr lang="ko-KR" altLang="en-US" dirty="0" smtClean="0"/>
              <a:t>에서 </a:t>
            </a:r>
            <a:r>
              <a:rPr lang="en-US" altLang="ko-KR" dirty="0"/>
              <a:t>conflict </a:t>
            </a:r>
            <a:r>
              <a:rPr lang="ko-KR" altLang="en-US" dirty="0" smtClean="0"/>
              <a:t>상황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4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492896"/>
            <a:ext cx="8229600" cy="1143000"/>
          </a:xfrm>
        </p:spPr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conflict </a:t>
            </a:r>
            <a:r>
              <a:rPr lang="ko-KR" altLang="en-US" dirty="0" smtClean="0"/>
              <a:t>상황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1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0921" y="260648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언제 </a:t>
            </a:r>
            <a:r>
              <a:rPr lang="en-US" altLang="ko-KR" dirty="0" smtClean="0"/>
              <a:t>conflict</a:t>
            </a:r>
            <a:r>
              <a:rPr lang="ko-KR" altLang="en-US" dirty="0" smtClean="0"/>
              <a:t>가 일어나는가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8255" y="5229200"/>
            <a:ext cx="6400800" cy="128945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내가 끌어온 저장소가 </a:t>
            </a:r>
            <a:r>
              <a:rPr lang="ko-KR" altLang="en-US" sz="1800" dirty="0">
                <a:solidFill>
                  <a:srgbClr val="C00000"/>
                </a:solidFill>
              </a:rPr>
              <a:t>최신 버전</a:t>
            </a:r>
            <a:r>
              <a:rPr lang="ko-KR" altLang="en-US" sz="1800" dirty="0"/>
              <a:t>이 아닌 경우</a:t>
            </a:r>
            <a:r>
              <a:rPr lang="en-US" altLang="ko-KR" sz="1800" dirty="0"/>
              <a:t>, </a:t>
            </a:r>
            <a:endParaRPr lang="en-US" altLang="ko-KR" sz="1800" dirty="0" smtClean="0"/>
          </a:p>
          <a:p>
            <a:r>
              <a:rPr lang="ko-KR" altLang="en-US" sz="1800" dirty="0" smtClean="0"/>
              <a:t>내가 </a:t>
            </a:r>
            <a:r>
              <a:rPr lang="en-US" altLang="ko-KR" sz="1800" dirty="0"/>
              <a:t>pull </a:t>
            </a:r>
            <a:r>
              <a:rPr lang="ko-KR" altLang="en-US" sz="1800" dirty="0"/>
              <a:t>을 실행한 후 </a:t>
            </a:r>
            <a:r>
              <a:rPr lang="ko-KR" altLang="en-US" sz="1800" dirty="0">
                <a:solidFill>
                  <a:srgbClr val="C00000"/>
                </a:solidFill>
              </a:rPr>
              <a:t>다른 사람이 </a:t>
            </a:r>
            <a:r>
              <a:rPr lang="en-US" altLang="ko-KR" sz="1800" dirty="0">
                <a:solidFill>
                  <a:srgbClr val="C00000"/>
                </a:solidFill>
              </a:rPr>
              <a:t>push</a:t>
            </a:r>
            <a:r>
              <a:rPr lang="en-US" altLang="ko-KR" sz="1800" dirty="0"/>
              <a:t> </a:t>
            </a:r>
            <a:r>
              <a:rPr lang="ko-KR" altLang="en-US" sz="1800" dirty="0"/>
              <a:t>를 하여 </a:t>
            </a:r>
            <a:r>
              <a:rPr lang="ko-KR" altLang="en-US" sz="1800" dirty="0" smtClean="0">
                <a:solidFill>
                  <a:srgbClr val="C00000"/>
                </a:solidFill>
              </a:rPr>
              <a:t>원격 </a:t>
            </a:r>
            <a:r>
              <a:rPr lang="ko-KR" altLang="en-US" sz="1800" dirty="0">
                <a:solidFill>
                  <a:srgbClr val="C00000"/>
                </a:solidFill>
              </a:rPr>
              <a:t>저장소를 업데이트 </a:t>
            </a:r>
            <a:r>
              <a:rPr lang="ko-KR" altLang="en-US" sz="1800" dirty="0"/>
              <a:t>해버린 </a:t>
            </a:r>
            <a:r>
              <a:rPr lang="ko-KR" altLang="en-US" sz="1800" dirty="0" smtClean="0"/>
              <a:t>경우</a:t>
            </a:r>
            <a:endParaRPr lang="en-US" altLang="ko-KR" sz="1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422142" cy="33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Conflict </a:t>
            </a:r>
            <a:r>
              <a:rPr lang="ko-KR" altLang="en-US" dirty="0" smtClean="0"/>
              <a:t>해결방안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①주의</a:t>
            </a:r>
            <a:r>
              <a:rPr lang="ko-KR" altLang="en-US" dirty="0" smtClean="0"/>
              <a:t>해서 충돌 내지 않기</a:t>
            </a:r>
            <a:endParaRPr lang="en-US" altLang="ko-KR" dirty="0" smtClean="0"/>
          </a:p>
          <a:p>
            <a:pPr marL="0" indent="0" fontAlgn="t">
              <a:buNone/>
            </a:pPr>
            <a:r>
              <a:rPr lang="en-US" altLang="ko-KR" sz="2000" dirty="0" smtClean="0"/>
              <a:t>A</a:t>
            </a:r>
            <a:r>
              <a:rPr lang="ko-KR" altLang="ko-KR" sz="2000" dirty="0" smtClean="0"/>
              <a:t>가 수정한 부분을 확인하고 </a:t>
            </a:r>
            <a:r>
              <a:rPr lang="en-US" altLang="ko-KR" sz="2000" dirty="0" smtClean="0"/>
              <a:t>B</a:t>
            </a:r>
            <a:r>
              <a:rPr lang="ko-KR" altLang="ko-KR" sz="2000" dirty="0" smtClean="0"/>
              <a:t>가 가진</a:t>
            </a:r>
            <a:r>
              <a:rPr lang="en-US" altLang="ko-KR" sz="2000" dirty="0" smtClean="0"/>
              <a:t> 5</a:t>
            </a:r>
            <a:r>
              <a:rPr lang="ko-KR" altLang="en-US" sz="2000" dirty="0" smtClean="0"/>
              <a:t>버전의</a:t>
            </a:r>
            <a:r>
              <a:rPr lang="ko-KR" altLang="ko-KR" sz="2000" dirty="0" smtClean="0"/>
              <a:t> 프로젝트에서 추가</a:t>
            </a:r>
            <a:r>
              <a:rPr lang="ko-KR" altLang="en-US" sz="2000" dirty="0" smtClean="0"/>
              <a:t>하기</a:t>
            </a:r>
            <a:r>
              <a:rPr lang="en-US" altLang="ko-KR" sz="2000" dirty="0" smtClean="0"/>
              <a:t> </a:t>
            </a:r>
            <a:endParaRPr lang="ko-KR" altLang="ko-KR" sz="2000" dirty="0" smtClean="0"/>
          </a:p>
          <a:p>
            <a:pPr marL="0" indent="0" fontAlgn="t">
              <a:buNone/>
            </a:pP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B</a:t>
            </a:r>
            <a:r>
              <a:rPr lang="ko-KR" altLang="en-US" sz="2000" dirty="0" smtClean="0"/>
              <a:t>가</a:t>
            </a:r>
            <a:r>
              <a:rPr lang="ko-KR" altLang="ko-KR" sz="2000" dirty="0" smtClean="0"/>
              <a:t> </a:t>
            </a:r>
            <a:r>
              <a:rPr lang="en-US" altLang="ko-KR" sz="2000" dirty="0" smtClean="0"/>
              <a:t>6</a:t>
            </a:r>
            <a:r>
              <a:rPr lang="ko-KR" altLang="ko-KR" sz="2000" dirty="0" smtClean="0"/>
              <a:t>버전을 받아서 내가 수정한 부분 적용</a:t>
            </a:r>
            <a:r>
              <a:rPr lang="ko-KR" altLang="en-US" sz="2000" dirty="0" smtClean="0"/>
              <a:t>하기</a:t>
            </a:r>
            <a:endParaRPr lang="en-US" altLang="ko-KR" dirty="0" smtClean="0"/>
          </a:p>
          <a:p>
            <a:pPr marL="0" indent="0" fontAlgn="t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 fontAlgn="t">
              <a:buNone/>
            </a:pPr>
            <a:r>
              <a:rPr lang="ko-KR" altLang="en-US" dirty="0" smtClean="0"/>
              <a:t>②</a:t>
            </a:r>
            <a:r>
              <a:rPr lang="ko-KR" altLang="en-US" dirty="0" err="1" smtClean="0"/>
              <a:t>푸시할</a:t>
            </a:r>
            <a:r>
              <a:rPr lang="ko-KR" altLang="en-US" dirty="0" smtClean="0"/>
              <a:t>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팀원</a:t>
            </a:r>
            <a:r>
              <a:rPr lang="ko-KR" altLang="en-US" dirty="0" smtClean="0"/>
              <a:t>에게 말하기</a:t>
            </a:r>
            <a:endParaRPr lang="en-US" altLang="ko-KR" dirty="0" smtClean="0"/>
          </a:p>
          <a:p>
            <a:pPr marL="0" indent="0" fontAlgn="t">
              <a:buNone/>
            </a:pPr>
            <a:endParaRPr lang="en-US" altLang="ko-KR" dirty="0"/>
          </a:p>
          <a:p>
            <a:pPr marL="0" indent="0" fontAlgn="t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r>
              <a:rPr lang="en-US" altLang="ko-KR" dirty="0" smtClean="0">
                <a:solidFill>
                  <a:srgbClr val="FF0000"/>
                </a:solidFill>
              </a:rPr>
              <a:t>Merge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병합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9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Conflict </a:t>
            </a:r>
            <a:r>
              <a:rPr lang="ko-KR" altLang="en-US" dirty="0" smtClean="0"/>
              <a:t>해결 방안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7422142" cy="3319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5136456"/>
            <a:ext cx="869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endParaRPr lang="en-US" altLang="ko-KR" dirty="0"/>
          </a:p>
          <a:p>
            <a:pPr fontAlgn="t"/>
            <a:r>
              <a:rPr lang="ko-KR" altLang="en-US" dirty="0"/>
              <a:t>병합</a:t>
            </a:r>
            <a:r>
              <a:rPr lang="en-US" altLang="ko-KR" dirty="0"/>
              <a:t>(merge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진행하여 </a:t>
            </a:r>
            <a:r>
              <a:rPr lang="ko-KR" altLang="en-US" dirty="0"/>
              <a:t>다른 사람의 업데이트 이력을 내 저장소에도 </a:t>
            </a:r>
            <a:r>
              <a:rPr lang="ko-KR" altLang="en-US" dirty="0" smtClean="0"/>
              <a:t>갱신해야 함</a:t>
            </a:r>
            <a:endParaRPr lang="en-US" altLang="ko-KR" dirty="0" smtClean="0"/>
          </a:p>
          <a:p>
            <a:pPr fontAlgn="t"/>
            <a:r>
              <a:rPr lang="ko-KR" altLang="en-US" dirty="0" smtClean="0"/>
              <a:t>만약 </a:t>
            </a:r>
            <a:r>
              <a:rPr lang="ko-KR" altLang="en-US" dirty="0"/>
              <a:t>병합하지 않은 채로 이력을 덮어쓰게 </a:t>
            </a:r>
            <a:r>
              <a:rPr lang="ko-KR" altLang="en-US" dirty="0" smtClean="0"/>
              <a:t>되면</a:t>
            </a:r>
            <a:endParaRPr lang="en-US" altLang="ko-KR" dirty="0" smtClean="0"/>
          </a:p>
          <a:p>
            <a:pPr fontAlgn="t"/>
            <a:r>
              <a:rPr lang="ko-KR" altLang="en-US" dirty="0" smtClean="0"/>
              <a:t>다른 </a:t>
            </a:r>
            <a:r>
              <a:rPr lang="ko-KR" altLang="en-US" dirty="0"/>
              <a:t>사람이 </a:t>
            </a:r>
            <a:r>
              <a:rPr lang="en-US" altLang="ko-KR" dirty="0"/>
              <a:t>push </a:t>
            </a:r>
            <a:r>
              <a:rPr lang="ko-KR" altLang="en-US" dirty="0"/>
              <a:t>한 업데이트 내역</a:t>
            </a:r>
            <a:r>
              <a:rPr lang="en-US" altLang="ko-KR" dirty="0"/>
              <a:t>(</a:t>
            </a:r>
            <a:r>
              <a:rPr lang="ko-KR" altLang="en-US" dirty="0"/>
              <a:t>그림의 </a:t>
            </a:r>
            <a:r>
              <a:rPr lang="ko-KR" altLang="en-US" dirty="0" err="1"/>
              <a:t>커밋</a:t>
            </a:r>
            <a:r>
              <a:rPr lang="en-US" altLang="ko-KR" dirty="0"/>
              <a:t>C)</a:t>
            </a:r>
            <a:r>
              <a:rPr lang="ko-KR" altLang="en-US" dirty="0"/>
              <a:t>이 사라져 버리기 때문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0532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dirty="0" smtClean="0"/>
              <a:t>공동작업에 의한 형상관리 툴의 필요성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19" y="1412776"/>
            <a:ext cx="6180762" cy="2783303"/>
          </a:xfrm>
        </p:spPr>
      </p:pic>
      <p:sp>
        <p:nvSpPr>
          <p:cNvPr id="5" name="TextBox 4"/>
          <p:cNvSpPr txBox="1"/>
          <p:nvPr/>
        </p:nvSpPr>
        <p:spPr>
          <a:xfrm>
            <a:off x="251520" y="4449886"/>
            <a:ext cx="86409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로컬에 공유된 한 개의 파일에 여러 사람이 동시에 작업을 시작하고 저장할 때</a:t>
            </a:r>
            <a:r>
              <a:rPr lang="en-US" altLang="ko-KR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먼저 작업을 끝낸 파일이 없어지거나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 작업을 끝낸 파일이 저장이 안될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38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형상관리 툴 예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7" y="1772816"/>
            <a:ext cx="4762500" cy="3733800"/>
          </a:xfrm>
        </p:spPr>
      </p:pic>
      <p:sp>
        <p:nvSpPr>
          <p:cNvPr id="8" name="직사각형 7"/>
          <p:cNvSpPr/>
          <p:nvPr/>
        </p:nvSpPr>
        <p:spPr>
          <a:xfrm>
            <a:off x="1403648" y="5706950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중앙집중식버전관리시스템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292080" y="2394754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클라이언트가 </a:t>
            </a:r>
            <a:r>
              <a:rPr lang="ko-KR" altLang="en-US" dirty="0"/>
              <a:t>중앙 서버로부터 파일을 받아서 </a:t>
            </a:r>
            <a:r>
              <a:rPr lang="ko-KR" altLang="en-US" dirty="0" smtClean="0"/>
              <a:t>사용하고</a:t>
            </a:r>
            <a:r>
              <a:rPr lang="en-US" altLang="ko-KR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작업을 완료하면 중앙 서버로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7063" y="5335341"/>
            <a:ext cx="36724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/>
              <a:t>커밋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Comit</a:t>
            </a:r>
            <a:r>
              <a:rPr lang="en-US" altLang="ko-KR" sz="1400" b="1" dirty="0"/>
              <a:t>)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작업 </a:t>
            </a:r>
            <a:r>
              <a:rPr lang="ko-KR" altLang="en-US" sz="1400" dirty="0" err="1" smtClean="0"/>
              <a:t>디렉토리에서</a:t>
            </a:r>
            <a:r>
              <a:rPr lang="ko-KR" altLang="en-US" sz="1400" dirty="0" smtClean="0"/>
              <a:t> 변경 및 추가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삭제된 파일을 원본 저장소인 서버에 적용하는 것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72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형상관리 툴의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Subversion</a:t>
            </a:r>
          </a:p>
          <a:p>
            <a:r>
              <a:rPr lang="en-US" altLang="ko-KR" dirty="0" smtClean="0"/>
              <a:t>CVS</a:t>
            </a:r>
          </a:p>
          <a:p>
            <a:r>
              <a:rPr lang="en-US" altLang="ko-KR" dirty="0" smtClean="0"/>
              <a:t>Perforce</a:t>
            </a:r>
          </a:p>
          <a:p>
            <a:r>
              <a:rPr lang="en-US" altLang="ko-KR" dirty="0" smtClean="0"/>
              <a:t>GIT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86" y="4594013"/>
            <a:ext cx="2896470" cy="12112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76" y="1484784"/>
            <a:ext cx="2926080" cy="731520"/>
          </a:xfrm>
          <a:prstGeom prst="rect">
            <a:avLst/>
          </a:prstGeom>
        </p:spPr>
      </p:pic>
      <p:sp>
        <p:nvSpPr>
          <p:cNvPr id="10" name="AutoShape 2" descr="Hom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420888"/>
            <a:ext cx="3372544" cy="11241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03" y="3967311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</a:t>
            </a:r>
            <a:r>
              <a:rPr lang="ko-KR" altLang="en-US" dirty="0" smtClean="0"/>
              <a:t>의 장점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2" y="1749688"/>
            <a:ext cx="3233539" cy="2535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58" y="1196752"/>
            <a:ext cx="3233540" cy="3640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670" y="5457998"/>
            <a:ext cx="6958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커밋을</a:t>
            </a:r>
            <a:r>
              <a:rPr lang="ko-KR" altLang="en-US" dirty="0" smtClean="0"/>
              <a:t> 서버에만 하지 않고 로컬저장소에도 저장하는 </a:t>
            </a:r>
            <a:r>
              <a:rPr lang="ko-KR" altLang="en-US" dirty="0" err="1" smtClean="0"/>
              <a:t>브랜치모델</a:t>
            </a:r>
            <a:endParaRPr lang="en-US" altLang="ko-KR" dirty="0" smtClean="0"/>
          </a:p>
          <a:p>
            <a:r>
              <a:rPr lang="ko-KR" altLang="en-US" dirty="0" smtClean="0"/>
              <a:t>서버에 문제가 발생하여도 형상관리가 가능</a:t>
            </a:r>
            <a:endParaRPr lang="en-US" altLang="ko-KR" dirty="0" smtClean="0"/>
          </a:p>
          <a:p>
            <a:r>
              <a:rPr lang="ko-KR" altLang="en-US" dirty="0" smtClean="0"/>
              <a:t>다른 형상관리 툴에 없는 </a:t>
            </a:r>
            <a:r>
              <a:rPr lang="en-US" altLang="ko-KR" dirty="0" smtClean="0"/>
              <a:t>fork</a:t>
            </a:r>
            <a:r>
              <a:rPr lang="ko-KR" altLang="en-US" dirty="0" smtClean="0"/>
              <a:t>가 가능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19222"/>
            <a:ext cx="1620179" cy="6775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04109" y="5013176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중앙집중식버전관리시스템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839398" y="5013176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분산버전관리시스템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07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브랜치</a:t>
            </a:r>
            <a:endParaRPr lang="en-US" altLang="ko-KR" sz="36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 smtClean="0"/>
              <a:t>개발을 </a:t>
            </a:r>
            <a:r>
              <a:rPr lang="ko-KR" altLang="en-US" sz="2000" dirty="0"/>
              <a:t>하다 보면 코드를 여러 개로 복사해야 하는 일이 자주 생긴다</a:t>
            </a:r>
            <a:r>
              <a:rPr lang="en-US" altLang="ko-KR" sz="20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 smtClean="0"/>
              <a:t>코드를 </a:t>
            </a:r>
            <a:r>
              <a:rPr lang="ko-KR" altLang="en-US" sz="2000" dirty="0"/>
              <a:t>통째로 복사하고 나서 원래 코드와는 상관없이 독립적으로 개발을 진행할 수 있는데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이렇게 독립적으로 개발하는 것이 </a:t>
            </a:r>
            <a:r>
              <a:rPr lang="ko-KR" altLang="en-US" sz="2000" dirty="0" err="1"/>
              <a:t>브랜치다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smtClean="0"/>
              <a:t>GIT</a:t>
            </a:r>
            <a:r>
              <a:rPr lang="ko-KR" altLang="en-US" sz="2000" dirty="0" smtClean="0"/>
              <a:t>의 </a:t>
            </a:r>
            <a:r>
              <a:rPr lang="ko-KR" altLang="en-US" sz="2000" dirty="0" err="1"/>
              <a:t>브랜치는</a:t>
            </a:r>
            <a:r>
              <a:rPr lang="ko-KR" altLang="en-US" sz="2000" dirty="0"/>
              <a:t> 매우 가볍다</a:t>
            </a:r>
            <a:r>
              <a:rPr lang="en-US" altLang="ko-KR" sz="2000" dirty="0"/>
              <a:t>. </a:t>
            </a:r>
            <a:r>
              <a:rPr lang="ko-KR" altLang="en-US" sz="2000" dirty="0"/>
              <a:t>순식간에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새로 만들고 </a:t>
            </a:r>
            <a:r>
              <a:rPr lang="ko-KR" altLang="en-US" sz="2000" dirty="0" err="1"/>
              <a:t>브랜치</a:t>
            </a:r>
            <a:r>
              <a:rPr lang="ko-KR" altLang="en-US" sz="2000" dirty="0"/>
              <a:t> 사이를 이동할 수 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 smtClean="0"/>
              <a:t>다른 형상관</a:t>
            </a:r>
            <a:r>
              <a:rPr lang="ko-KR" altLang="en-US" sz="2000" dirty="0"/>
              <a:t>리</a:t>
            </a:r>
            <a:r>
              <a:rPr lang="ko-KR" altLang="en-US" sz="2000" dirty="0" smtClean="0"/>
              <a:t> 시스템과는 </a:t>
            </a:r>
            <a:r>
              <a:rPr lang="ko-KR" altLang="en-US" sz="2000" dirty="0"/>
              <a:t>달리 </a:t>
            </a:r>
            <a:r>
              <a:rPr lang="en-US" altLang="ko-KR" sz="2000" dirty="0" smtClean="0"/>
              <a:t>GIT</a:t>
            </a:r>
            <a:r>
              <a:rPr lang="ko-KR" altLang="en-US" sz="2000" dirty="0" smtClean="0"/>
              <a:t>은 </a:t>
            </a:r>
            <a:r>
              <a:rPr lang="ko-KR" altLang="en-US" sz="2000" dirty="0" err="1"/>
              <a:t>브랜치를</a:t>
            </a:r>
            <a:r>
              <a:rPr lang="ko-KR" altLang="en-US" sz="2000" dirty="0"/>
              <a:t> 만들어 작업하고 나중에 </a:t>
            </a:r>
            <a:r>
              <a:rPr lang="en-US" altLang="ko-KR" sz="2000" dirty="0"/>
              <a:t>Merge</a:t>
            </a:r>
            <a:r>
              <a:rPr lang="ko-KR" altLang="en-US" sz="2000" dirty="0"/>
              <a:t>하는 방법을 </a:t>
            </a:r>
            <a:r>
              <a:rPr lang="ko-KR" altLang="en-US" sz="2000" dirty="0" smtClean="0"/>
              <a:t>권장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32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4891472" cy="3816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4088" y="1489362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fork</a:t>
            </a:r>
            <a:r>
              <a:rPr lang="ko-KR" altLang="en-US" dirty="0"/>
              <a:t>는 다른 사람의 </a:t>
            </a:r>
            <a:r>
              <a:rPr lang="en-US" altLang="ko-KR" dirty="0" smtClean="0"/>
              <a:t>GITHUB </a:t>
            </a:r>
            <a:r>
              <a:rPr lang="ko-KR" altLang="en-US" dirty="0" smtClean="0"/>
              <a:t>저장소에서 </a:t>
            </a:r>
            <a:r>
              <a:rPr lang="ko-KR" altLang="en-US" dirty="0"/>
              <a:t>내가 어떤 부분을 수정하거나 추가 기능을 넣고 싶을 때 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smtClean="0"/>
              <a:t>저장소를 </a:t>
            </a:r>
            <a:r>
              <a:rPr lang="ko-KR" altLang="en-US" dirty="0"/>
              <a:t>내 </a:t>
            </a:r>
            <a:r>
              <a:rPr lang="en-US" altLang="ko-KR" dirty="0"/>
              <a:t>GITHUB </a:t>
            </a:r>
            <a:r>
              <a:rPr lang="ko-KR" altLang="en-US" dirty="0" smtClean="0"/>
              <a:t>저장소</a:t>
            </a:r>
            <a:r>
              <a:rPr lang="ko-KR" altLang="en-US" dirty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그대로 복제하는 기능이다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fork</a:t>
            </a:r>
            <a:r>
              <a:rPr lang="ko-KR" altLang="en-US" dirty="0"/>
              <a:t>한 저장소는 </a:t>
            </a:r>
            <a:r>
              <a:rPr lang="ko-KR" altLang="en-US" dirty="0" smtClean="0"/>
              <a:t>원본과 </a:t>
            </a:r>
            <a:r>
              <a:rPr lang="ko-KR" altLang="en-US" dirty="0"/>
              <a:t>연결되어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변경 </a:t>
            </a:r>
            <a:r>
              <a:rPr lang="ko-KR" altLang="en-US" dirty="0"/>
              <a:t>사항을 적용하고 싶으면 해당 저장소에 </a:t>
            </a:r>
            <a:r>
              <a:rPr lang="en-US" altLang="ko-KR" dirty="0">
                <a:solidFill>
                  <a:srgbClr val="FF0000"/>
                </a:solidFill>
              </a:rPr>
              <a:t>pull request</a:t>
            </a:r>
            <a:r>
              <a:rPr lang="ko-KR" altLang="en-US" dirty="0"/>
              <a:t>를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원본 저장소의 관리자로 부터 승인 되었으면 내가 만든 코드가 </a:t>
            </a:r>
            <a:r>
              <a:rPr lang="en-US" altLang="ko-KR" dirty="0" smtClean="0">
                <a:solidFill>
                  <a:srgbClr val="FF0000"/>
                </a:solidFill>
              </a:rPr>
              <a:t>commit, merge</a:t>
            </a:r>
            <a:r>
              <a:rPr lang="ko-KR" altLang="en-US" dirty="0" smtClean="0"/>
              <a:t>되어 </a:t>
            </a:r>
            <a:endParaRPr lang="en-US" altLang="ko-KR" dirty="0" smtClean="0"/>
          </a:p>
          <a:p>
            <a:r>
              <a:rPr lang="ko-KR" altLang="en-US" dirty="0" smtClean="0"/>
              <a:t>원본에 반영된다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932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515</Words>
  <Application>Microsoft Office PowerPoint</Application>
  <PresentationFormat>화면 슬라이드 쇼(4:3)</PresentationFormat>
  <Paragraphs>97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형상관리 툴</vt:lpstr>
      <vt:lpstr>목차</vt:lpstr>
      <vt:lpstr>공동작업에 의한 형상관리 툴의 필요성</vt:lpstr>
      <vt:lpstr>형상관리 툴 예</vt:lpstr>
      <vt:lpstr>형상관리 툴의 종류</vt:lpstr>
      <vt:lpstr>GIT의 장점</vt:lpstr>
      <vt:lpstr>브랜치</vt:lpstr>
      <vt:lpstr>PowerPoint 프레젠테이션</vt:lpstr>
      <vt:lpstr>PowerPoint 프레젠테이션</vt:lpstr>
      <vt:lpstr>GIT 사용하기</vt:lpstr>
      <vt:lpstr>EGit</vt:lpstr>
      <vt:lpstr>EGit</vt:lpstr>
      <vt:lpstr>EGit</vt:lpstr>
      <vt:lpstr>EGit</vt:lpstr>
      <vt:lpstr>GITHUB 사용하기</vt:lpstr>
      <vt:lpstr>collaborators</vt:lpstr>
      <vt:lpstr>issue</vt:lpstr>
      <vt:lpstr>issue</vt:lpstr>
      <vt:lpstr>Issue 다양하게 적용하기</vt:lpstr>
      <vt:lpstr>GITHUB에서 conflict 상황</vt:lpstr>
      <vt:lpstr>언제 conflict가 일어나는가?</vt:lpstr>
      <vt:lpstr>Conflict 해결방안 </vt:lpstr>
      <vt:lpstr>Conflict 해결 방안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48</cp:revision>
  <dcterms:created xsi:type="dcterms:W3CDTF">2019-05-16T02:07:34Z</dcterms:created>
  <dcterms:modified xsi:type="dcterms:W3CDTF">2019-05-16T07:22:48Z</dcterms:modified>
</cp:coreProperties>
</file>